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IN" b="1" dirty="0" smtClean="0"/>
              <a:t>Actin Nucleation and Elongation</a:t>
            </a:r>
            <a:endParaRPr lang="en-IN" dirty="0"/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2514600" y="3200400"/>
            <a:ext cx="6400800" cy="213360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400" b="1" kern="0" dirty="0" smtClean="0"/>
              <a:t>Ram Balak Mahto</a:t>
            </a:r>
          </a:p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400" b="1" kern="0" dirty="0" smtClean="0"/>
              <a:t>Guest faculty</a:t>
            </a:r>
          </a:p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400" b="1" kern="0" dirty="0" smtClean="0"/>
              <a:t>Department of Zoology </a:t>
            </a:r>
          </a:p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400" b="1" kern="0" dirty="0" smtClean="0"/>
              <a:t>V.S.J College </a:t>
            </a:r>
            <a:r>
              <a:rPr lang="en-US" sz="2400" b="1" kern="0" dirty="0" err="1" smtClean="0"/>
              <a:t>Rajnagar</a:t>
            </a:r>
            <a:r>
              <a:rPr lang="en-US" sz="2400" b="1" kern="0" dirty="0" smtClean="0"/>
              <a:t> Madhubani</a:t>
            </a:r>
            <a:br>
              <a:rPr lang="en-US" sz="2400" b="1" kern="0" dirty="0" smtClean="0"/>
            </a:br>
            <a:r>
              <a:rPr lang="en-US" sz="2400" b="1" kern="0" dirty="0" smtClean="0"/>
              <a:t>Class B.sc 2</a:t>
            </a:r>
            <a:r>
              <a:rPr lang="en-US" sz="2400" b="1" kern="0" baseline="30000" dirty="0" smtClean="0"/>
              <a:t>nd</a:t>
            </a:r>
            <a:r>
              <a:rPr lang="en-US" sz="2400" b="1" kern="0" dirty="0" smtClean="0"/>
              <a:t> ,Paper 3 , 7908055676</a:t>
            </a:r>
            <a:endParaRPr lang="en-US" sz="2400" b="1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Recently identified Nucleator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 smtClean="0"/>
              <a:t>The more recently identified </a:t>
            </a:r>
            <a:r>
              <a:rPr lang="en-IN" sz="2400" dirty="0" err="1" smtClean="0"/>
              <a:t>nucleators</a:t>
            </a:r>
            <a:r>
              <a:rPr lang="en-IN" sz="2400" dirty="0" smtClean="0"/>
              <a:t> Spire, Cordon bleu (</a:t>
            </a:r>
            <a:r>
              <a:rPr lang="en-IN" sz="2400" dirty="0" err="1" smtClean="0"/>
              <a:t>Cobl</a:t>
            </a:r>
            <a:r>
              <a:rPr lang="en-IN" sz="2400" dirty="0" smtClean="0"/>
              <a:t>), and </a:t>
            </a:r>
            <a:r>
              <a:rPr lang="en-IN" sz="2400" dirty="0" err="1" smtClean="0"/>
              <a:t>Leiomodin</a:t>
            </a:r>
            <a:r>
              <a:rPr lang="en-IN" sz="2400" dirty="0" smtClean="0"/>
              <a:t> (</a:t>
            </a:r>
            <a:r>
              <a:rPr lang="en-IN" sz="2400" dirty="0" err="1" smtClean="0"/>
              <a:t>Lmod</a:t>
            </a:r>
            <a:r>
              <a:rPr lang="en-IN" sz="2400" dirty="0" smtClean="0"/>
              <a:t>) employ </a:t>
            </a:r>
            <a:r>
              <a:rPr lang="en-IN" sz="2400" dirty="0" smtClean="0"/>
              <a:t>yet a third nucleation mechanism that involves actin monomer recruitment to </a:t>
            </a:r>
            <a:r>
              <a:rPr lang="en-IN" sz="2400" dirty="0" smtClean="0"/>
              <a:t>form polymerization </a:t>
            </a:r>
            <a:r>
              <a:rPr lang="en-IN" sz="2400" dirty="0" smtClean="0"/>
              <a:t>seeds.</a:t>
            </a:r>
            <a:endParaRPr lang="en-IN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Actin Elongation Factors</a:t>
            </a:r>
            <a:endParaRPr lang="en-IN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295400"/>
            <a:ext cx="7421912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Actin </a:t>
            </a:r>
            <a:r>
              <a:rPr lang="en-IN" b="1" dirty="0" smtClean="0"/>
              <a:t>filament Elongation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IN" dirty="0" smtClean="0"/>
              <a:t>Actin elongation factors. </a:t>
            </a:r>
            <a:r>
              <a:rPr lang="en-IN" dirty="0" err="1" smtClean="0"/>
              <a:t>Formins</a:t>
            </a:r>
            <a:r>
              <a:rPr lang="en-IN" dirty="0" smtClean="0"/>
              <a:t> shield barbed end growth from capping proteins by </a:t>
            </a:r>
            <a:r>
              <a:rPr lang="en-IN" dirty="0" smtClean="0"/>
              <a:t>using their </a:t>
            </a:r>
            <a:r>
              <a:rPr lang="en-IN" dirty="0" err="1" smtClean="0"/>
              <a:t>dimeric</a:t>
            </a:r>
            <a:r>
              <a:rPr lang="en-IN" dirty="0" smtClean="0"/>
              <a:t> FH2 domains to </a:t>
            </a:r>
            <a:r>
              <a:rPr lang="en-IN" dirty="0" err="1" smtClean="0"/>
              <a:t>processively</a:t>
            </a:r>
            <a:r>
              <a:rPr lang="en-IN" dirty="0" smtClean="0"/>
              <a:t> move with the filament end. </a:t>
            </a:r>
            <a:endParaRPr lang="en-IN" dirty="0" smtClean="0"/>
          </a:p>
          <a:p>
            <a:pPr>
              <a:buFont typeface="Wingdings" pitchFamily="2" charset="2"/>
              <a:buChar char="ü"/>
            </a:pP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Adjacent rope-like FH1 </a:t>
            </a:r>
            <a:r>
              <a:rPr lang="en-IN" dirty="0" smtClean="0"/>
              <a:t>domains are used as “arms” to recruit </a:t>
            </a:r>
            <a:r>
              <a:rPr lang="en-IN" dirty="0" err="1" smtClean="0"/>
              <a:t>profilin</a:t>
            </a:r>
            <a:r>
              <a:rPr lang="en-IN" dirty="0" smtClean="0"/>
              <a:t>-actin complexes and ‘deliver’ them to </a:t>
            </a:r>
            <a:r>
              <a:rPr lang="en-IN" dirty="0" smtClean="0"/>
              <a:t>the FH2-capped </a:t>
            </a:r>
            <a:r>
              <a:rPr lang="en-IN" dirty="0" smtClean="0"/>
              <a:t>filament end for rapid addition. </a:t>
            </a:r>
          </a:p>
          <a:p>
            <a:pPr>
              <a:buFont typeface="Wingdings" pitchFamily="2" charset="2"/>
              <a:buChar char="ü"/>
            </a:pP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 </a:t>
            </a:r>
            <a:r>
              <a:rPr lang="en-IN" dirty="0" smtClean="0"/>
              <a:t>elongation mechanism of </a:t>
            </a:r>
            <a:r>
              <a:rPr lang="en-IN" dirty="0" err="1" smtClean="0"/>
              <a:t>Ena</a:t>
            </a:r>
            <a:r>
              <a:rPr lang="en-IN" dirty="0" smtClean="0"/>
              <a:t>/VASP is </a:t>
            </a:r>
            <a:r>
              <a:rPr lang="en-IN" dirty="0" smtClean="0"/>
              <a:t>not well </a:t>
            </a:r>
            <a:r>
              <a:rPr lang="en-IN" dirty="0" smtClean="0"/>
              <a:t>understood. However, it </a:t>
            </a:r>
            <a:r>
              <a:rPr lang="en-IN" dirty="0" err="1" smtClean="0"/>
              <a:t>tetramerizes</a:t>
            </a:r>
            <a:r>
              <a:rPr lang="en-IN" dirty="0" smtClean="0"/>
              <a:t>, bundles filaments, and may engage multiple </a:t>
            </a:r>
            <a:r>
              <a:rPr lang="en-IN" dirty="0" smtClean="0"/>
              <a:t>barbed ends </a:t>
            </a:r>
            <a:r>
              <a:rPr lang="en-IN" dirty="0" smtClean="0"/>
              <a:t>simultaneously. </a:t>
            </a:r>
            <a:endParaRPr lang="en-IN" dirty="0" smtClean="0"/>
          </a:p>
          <a:p>
            <a:pPr>
              <a:buFont typeface="Wingdings" pitchFamily="2" charset="2"/>
              <a:buChar char="ü"/>
            </a:pP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Its </a:t>
            </a:r>
            <a:r>
              <a:rPr lang="en-IN" dirty="0" smtClean="0"/>
              <a:t>ability to accelerate barbed end elongation could involve a relay </a:t>
            </a:r>
            <a:r>
              <a:rPr lang="en-IN" dirty="0" smtClean="0"/>
              <a:t>or hand-off </a:t>
            </a:r>
            <a:r>
              <a:rPr lang="en-IN" dirty="0" smtClean="0"/>
              <a:t>of actin monomers using multiple actin-binding domains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229600" cy="1143000"/>
          </a:xfrm>
        </p:spPr>
        <p:txBody>
          <a:bodyPr/>
          <a:lstStyle/>
          <a:p>
            <a:r>
              <a:rPr lang="en-US" dirty="0" smtClean="0"/>
              <a:t>Thank u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IN" sz="2400" dirty="0" smtClean="0"/>
              <a:t>Many cellular processes powered by actin polymerization (e.g. cell motility, </a:t>
            </a:r>
            <a:r>
              <a:rPr lang="en-IN" sz="2400" dirty="0" err="1" smtClean="0"/>
              <a:t>endocytosis</a:t>
            </a:r>
            <a:r>
              <a:rPr lang="en-IN" sz="2400" dirty="0" smtClean="0"/>
              <a:t>, </a:t>
            </a:r>
            <a:r>
              <a:rPr lang="en-IN" sz="2400" dirty="0" smtClean="0"/>
              <a:t>and </a:t>
            </a:r>
            <a:r>
              <a:rPr lang="en-IN" sz="2400" dirty="0" err="1" smtClean="0"/>
              <a:t>cytokinesis</a:t>
            </a:r>
            <a:r>
              <a:rPr lang="en-IN" sz="2400" dirty="0" smtClean="0"/>
              <a:t>) depend on responsive, rapid bursts of actin filament assembly at </a:t>
            </a:r>
            <a:r>
              <a:rPr lang="en-IN" sz="2400" dirty="0" smtClean="0"/>
              <a:t>specific  </a:t>
            </a:r>
            <a:r>
              <a:rPr lang="en-IN" sz="2400" dirty="0" err="1" smtClean="0"/>
              <a:t>subcellular</a:t>
            </a:r>
            <a:r>
              <a:rPr lang="en-IN" sz="2400" dirty="0" smtClean="0"/>
              <a:t> </a:t>
            </a:r>
            <a:r>
              <a:rPr lang="en-IN" sz="2400" dirty="0" smtClean="0"/>
              <a:t>locations. </a:t>
            </a:r>
            <a:endParaRPr lang="en-IN" sz="2400" dirty="0" smtClean="0"/>
          </a:p>
          <a:p>
            <a:pPr>
              <a:buFont typeface="Wingdings" pitchFamily="2" charset="2"/>
              <a:buChar char="ü"/>
            </a:pPr>
            <a:endParaRPr lang="en-IN" sz="2400" dirty="0" smtClean="0"/>
          </a:p>
          <a:p>
            <a:pPr>
              <a:buFont typeface="Wingdings" pitchFamily="2" charset="2"/>
              <a:buChar char="ü"/>
            </a:pPr>
            <a:r>
              <a:rPr lang="en-IN" sz="2400" dirty="0" smtClean="0"/>
              <a:t>Cells </a:t>
            </a:r>
            <a:r>
              <a:rPr lang="en-IN" sz="2400" dirty="0" smtClean="0"/>
              <a:t>typically contain a large pool of actin monomers that is </a:t>
            </a:r>
            <a:r>
              <a:rPr lang="en-IN" sz="2400" dirty="0" smtClean="0"/>
              <a:t>buffered by </a:t>
            </a:r>
            <a:r>
              <a:rPr lang="en-IN" sz="2400" dirty="0" smtClean="0"/>
              <a:t>actin monomer-binding proteins such as </a:t>
            </a:r>
            <a:r>
              <a:rPr lang="en-IN" sz="2400" dirty="0" err="1" smtClean="0"/>
              <a:t>thymosin</a:t>
            </a:r>
            <a:r>
              <a:rPr lang="en-IN" sz="2400" dirty="0" smtClean="0"/>
              <a:t> β4 and </a:t>
            </a:r>
            <a:r>
              <a:rPr lang="en-IN" sz="2400" dirty="0" err="1" smtClean="0"/>
              <a:t>profilin</a:t>
            </a:r>
            <a:r>
              <a:rPr lang="en-IN" sz="2400" dirty="0" smtClean="0"/>
              <a:t>. These factors </a:t>
            </a:r>
            <a:r>
              <a:rPr lang="en-IN" sz="2400" dirty="0" smtClean="0"/>
              <a:t>suppress spontaneous </a:t>
            </a:r>
            <a:r>
              <a:rPr lang="en-IN" sz="2400" dirty="0" smtClean="0"/>
              <a:t>nucleation of new filaments, yet enable rapid mobilization of monomers </a:t>
            </a:r>
            <a:r>
              <a:rPr lang="en-IN" sz="2400" dirty="0" smtClean="0"/>
              <a:t>for elongation </a:t>
            </a:r>
            <a:r>
              <a:rPr lang="en-IN" sz="2400" dirty="0" smtClean="0"/>
              <a:t>at existing filament ends. This makes nucleation the rate-limiting step in </a:t>
            </a:r>
            <a:r>
              <a:rPr lang="en-IN" sz="2400" i="1" dirty="0" smtClean="0"/>
              <a:t>de </a:t>
            </a:r>
            <a:r>
              <a:rPr lang="en-IN" sz="2400" i="1" dirty="0" smtClean="0"/>
              <a:t>novo </a:t>
            </a:r>
            <a:r>
              <a:rPr lang="en-IN" sz="2400" dirty="0" smtClean="0"/>
              <a:t>filament </a:t>
            </a:r>
            <a:r>
              <a:rPr lang="en-IN" sz="2400" dirty="0" smtClean="0"/>
              <a:t>formation. </a:t>
            </a:r>
            <a:endParaRPr lang="en-IN" sz="2400" dirty="0" smtClean="0"/>
          </a:p>
          <a:p>
            <a:pPr>
              <a:buNone/>
            </a:pPr>
            <a:endParaRPr lang="en-IN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IN" dirty="0" smtClean="0"/>
              <a:t>Once nucleated, filaments elongate at their fast-growing (barbed) ends at a rate linearly proportional to the concentration of available actin monomers. </a:t>
            </a:r>
          </a:p>
          <a:p>
            <a:pPr>
              <a:buFont typeface="Wingdings" pitchFamily="2" charset="2"/>
              <a:buChar char="ü"/>
            </a:pP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Elongation at the slower-growing (pointed) ends of filaments may not be physiologically relevant since most actin monomers are bound to proteins that block addition to pointed ends. T</a:t>
            </a:r>
          </a:p>
          <a:p>
            <a:pPr>
              <a:buFont typeface="Wingdings" pitchFamily="2" charset="2"/>
              <a:buChar char="ü"/>
            </a:pP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he extent of filament elongation </a:t>
            </a:r>
            <a:r>
              <a:rPr lang="en-IN" i="1" dirty="0" smtClean="0"/>
              <a:t>in vivo is severely limited by the presence of high affinity barbed end capping </a:t>
            </a:r>
            <a:r>
              <a:rPr lang="en-IN" dirty="0" smtClean="0"/>
              <a:t>proteins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Barbed and pointed end of actin filament</a:t>
            </a:r>
            <a:endParaRPr lang="en-IN" dirty="0"/>
          </a:p>
        </p:txBody>
      </p:sp>
      <p:pic>
        <p:nvPicPr>
          <p:cNvPr id="1026" name="Picture 2" descr="C:\Users\User\Desktop\microtubules\imag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7818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Actin Nucleation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Nucleation is the </a:t>
            </a:r>
            <a:r>
              <a:rPr lang="en-IN" dirty="0" smtClean="0"/>
              <a:t>rate-limiting step in </a:t>
            </a:r>
            <a:r>
              <a:rPr lang="en-IN" i="1" dirty="0" smtClean="0"/>
              <a:t>de </a:t>
            </a:r>
            <a:r>
              <a:rPr lang="en-IN" i="1" dirty="0" smtClean="0"/>
              <a:t>novo </a:t>
            </a:r>
            <a:r>
              <a:rPr lang="en-IN" dirty="0" smtClean="0"/>
              <a:t>filament </a:t>
            </a:r>
            <a:r>
              <a:rPr lang="en-IN" dirty="0" smtClean="0"/>
              <a:t>formation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 smtClean="0"/>
              <a:t>The extent of </a:t>
            </a:r>
            <a:r>
              <a:rPr lang="en-IN" dirty="0" smtClean="0"/>
              <a:t>filament elongation </a:t>
            </a:r>
            <a:r>
              <a:rPr lang="en-IN" i="1" dirty="0" smtClean="0"/>
              <a:t>in vivo is severely limited by the presence of high affinity barbed end </a:t>
            </a:r>
            <a:r>
              <a:rPr lang="en-IN" i="1" dirty="0" smtClean="0"/>
              <a:t>capping </a:t>
            </a:r>
            <a:r>
              <a:rPr lang="en-IN" dirty="0" smtClean="0"/>
              <a:t>proteins.</a:t>
            </a:r>
          </a:p>
          <a:p>
            <a:r>
              <a:rPr lang="en-IN" dirty="0" smtClean="0"/>
              <a:t>To overcome these barriers to filament nucleation and elongation, cells express </a:t>
            </a:r>
            <a:r>
              <a:rPr lang="en-IN" dirty="0" smtClean="0"/>
              <a:t>many actin assembly promoting factors (</a:t>
            </a:r>
            <a:r>
              <a:rPr lang="en-IN" dirty="0" err="1" smtClean="0"/>
              <a:t>nucleator</a:t>
            </a:r>
            <a:r>
              <a:rPr lang="en-IN" dirty="0" smtClean="0"/>
              <a:t>).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Actin </a:t>
            </a:r>
            <a:r>
              <a:rPr lang="en-IN" b="1" dirty="0" err="1" smtClean="0"/>
              <a:t>Nucleators</a:t>
            </a:r>
            <a:r>
              <a:rPr lang="en-IN" b="1" dirty="0" smtClean="0"/>
              <a:t> properties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 </a:t>
            </a:r>
            <a:r>
              <a:rPr lang="en-IN" dirty="0" err="1" smtClean="0"/>
              <a:t>nucleator</a:t>
            </a:r>
            <a:r>
              <a:rPr lang="en-IN" dirty="0" smtClean="0"/>
              <a:t> can be defined as a </a:t>
            </a:r>
            <a:r>
              <a:rPr lang="en-IN" dirty="0" smtClean="0"/>
              <a:t>factor that </a:t>
            </a:r>
            <a:r>
              <a:rPr lang="en-IN" dirty="0" smtClean="0"/>
              <a:t>stimulates formation of a filament that grows rapidly at its barbed end. </a:t>
            </a:r>
          </a:p>
          <a:p>
            <a:r>
              <a:rPr lang="en-IN" dirty="0" err="1" smtClean="0"/>
              <a:t>Nucleator</a:t>
            </a:r>
            <a:r>
              <a:rPr lang="en-IN" dirty="0" smtClean="0"/>
              <a:t> </a:t>
            </a:r>
            <a:r>
              <a:rPr lang="en-IN" dirty="0" smtClean="0"/>
              <a:t>should be able to efficiently seed polymerization from a pool of </a:t>
            </a:r>
            <a:r>
              <a:rPr lang="en-IN" dirty="0" err="1" smtClean="0"/>
              <a:t>profilin</a:t>
            </a:r>
            <a:r>
              <a:rPr lang="en-IN" dirty="0" smtClean="0"/>
              <a:t>-bound </a:t>
            </a:r>
            <a:r>
              <a:rPr lang="en-IN" dirty="0" smtClean="0"/>
              <a:t>actin.</a:t>
            </a:r>
            <a:endParaRPr lang="en-IN" dirty="0" smtClean="0"/>
          </a:p>
          <a:p>
            <a:r>
              <a:rPr lang="en-IN" dirty="0" smtClean="0"/>
              <a:t>monomers (</a:t>
            </a:r>
            <a:r>
              <a:rPr lang="en-IN" dirty="0" err="1" smtClean="0"/>
              <a:t>profilin</a:t>
            </a:r>
            <a:r>
              <a:rPr lang="en-IN" dirty="0" smtClean="0"/>
              <a:t>-actin), since this may be the dominant species of available </a:t>
            </a:r>
            <a:r>
              <a:rPr lang="en-IN" dirty="0" smtClean="0"/>
              <a:t>ATP-actin monomers </a:t>
            </a:r>
            <a:r>
              <a:rPr lang="en-IN" dirty="0" smtClean="0"/>
              <a:t>in eukaryotic cells.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class of nucleator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7086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class</a:t>
            </a:r>
            <a:r>
              <a:rPr lang="he-IL" dirty="0" smtClean="0">
                <a:latin typeface="Times New Roman"/>
                <a:cs typeface="Times New Roman"/>
              </a:rPr>
              <a:t>׀</a:t>
            </a:r>
            <a:r>
              <a:rPr lang="en-US" dirty="0" smtClean="0"/>
              <a:t> nucleator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05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57200" y="1225689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/>
              <a:t>The first nucleator identified, Arp2/3 complex, </a:t>
            </a:r>
            <a:r>
              <a:rPr lang="en-IN" sz="2000" dirty="0" smtClean="0"/>
              <a:t>combined </a:t>
            </a:r>
            <a:r>
              <a:rPr lang="en-IN" sz="2000" dirty="0" smtClean="0"/>
              <a:t>with a ‘nucleation promoting factor’ (NPF), Arp2/3 complex </a:t>
            </a:r>
            <a:r>
              <a:rPr lang="en-IN" sz="2000" dirty="0" smtClean="0"/>
              <a:t>catalyzes polymerization </a:t>
            </a:r>
            <a:r>
              <a:rPr lang="en-IN" sz="2000" dirty="0" smtClean="0"/>
              <a:t>of a new (daughter) filament from the side of an existing (mother) filament </a:t>
            </a:r>
            <a:r>
              <a:rPr lang="en-IN" sz="2000" dirty="0" smtClean="0"/>
              <a:t>at a </a:t>
            </a:r>
            <a:r>
              <a:rPr lang="en-IN" sz="2000" dirty="0" smtClean="0"/>
              <a:t>70° angle to generate a branched structure. </a:t>
            </a:r>
            <a:endParaRPr lang="en-IN" sz="2000" dirty="0" smtClean="0"/>
          </a:p>
          <a:p>
            <a:endParaRPr lang="en-IN" sz="2000" dirty="0" smtClean="0"/>
          </a:p>
          <a:p>
            <a:r>
              <a:rPr lang="en-IN" sz="2000" dirty="0" smtClean="0"/>
              <a:t>The </a:t>
            </a:r>
            <a:r>
              <a:rPr lang="en-IN" sz="2000" dirty="0" smtClean="0"/>
              <a:t>most well understood Arp2/3 complex NPFs are </a:t>
            </a:r>
            <a:r>
              <a:rPr lang="en-IN" sz="2000" dirty="0" err="1" smtClean="0"/>
              <a:t>WASp</a:t>
            </a:r>
            <a:r>
              <a:rPr lang="en-IN" sz="2000" dirty="0" smtClean="0"/>
              <a:t>/SCAR/WAVE</a:t>
            </a:r>
          </a:p>
          <a:p>
            <a:r>
              <a:rPr lang="en-IN" sz="2000" dirty="0" smtClean="0"/>
              <a:t>family proteins, which perform at least two essential roles in nucleation</a:t>
            </a:r>
            <a:r>
              <a:rPr lang="en-IN" sz="2000" dirty="0" smtClean="0"/>
              <a:t>.</a:t>
            </a:r>
          </a:p>
          <a:p>
            <a:endParaRPr lang="en-IN" sz="2000" dirty="0" smtClean="0"/>
          </a:p>
          <a:p>
            <a:r>
              <a:rPr lang="en-IN" sz="2000" dirty="0" smtClean="0"/>
              <a:t> </a:t>
            </a:r>
            <a:r>
              <a:rPr lang="en-IN" sz="2000" dirty="0" smtClean="0"/>
              <a:t>First, they </a:t>
            </a:r>
            <a:r>
              <a:rPr lang="en-IN" sz="2000" dirty="0" smtClean="0"/>
              <a:t>trigger conformational </a:t>
            </a:r>
            <a:r>
              <a:rPr lang="en-IN" sz="2000" dirty="0" smtClean="0"/>
              <a:t>changes in Arp2/3 complex that bring its actin-related protein subunits (</a:t>
            </a:r>
            <a:r>
              <a:rPr lang="en-IN" sz="2000" dirty="0" smtClean="0"/>
              <a:t>Arp2 and </a:t>
            </a:r>
            <a:r>
              <a:rPr lang="en-IN" sz="2000" dirty="0" smtClean="0"/>
              <a:t>Arp3) into close register, possibly to mimic an actin </a:t>
            </a:r>
            <a:r>
              <a:rPr lang="en-IN" sz="2000" dirty="0" err="1" smtClean="0"/>
              <a:t>dimer</a:t>
            </a:r>
            <a:r>
              <a:rPr lang="en-IN" sz="2000" dirty="0" smtClean="0"/>
              <a:t>. </a:t>
            </a:r>
            <a:endParaRPr lang="en-IN" sz="2000" dirty="0" smtClean="0"/>
          </a:p>
          <a:p>
            <a:endParaRPr lang="en-IN" sz="2000" dirty="0" smtClean="0"/>
          </a:p>
          <a:p>
            <a:r>
              <a:rPr lang="en-IN" sz="2000" dirty="0" smtClean="0"/>
              <a:t>Second</a:t>
            </a:r>
            <a:r>
              <a:rPr lang="en-IN" sz="2000" dirty="0" smtClean="0"/>
              <a:t>, they recruit 1-2 </a:t>
            </a:r>
            <a:r>
              <a:rPr lang="en-IN" sz="2000" dirty="0" smtClean="0"/>
              <a:t>actin monomers</a:t>
            </a:r>
            <a:r>
              <a:rPr lang="en-IN" sz="2000" dirty="0" smtClean="0"/>
              <a:t>, which is a critical step in nucleation since Arp2/3 complex alone binds very </a:t>
            </a:r>
            <a:r>
              <a:rPr lang="en-IN" sz="2000" dirty="0" smtClean="0"/>
              <a:t>weakly to </a:t>
            </a:r>
            <a:r>
              <a:rPr lang="en-IN" sz="2000" dirty="0" smtClean="0"/>
              <a:t>monomers.</a:t>
            </a:r>
            <a:endParaRPr lang="en-IN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r>
              <a:rPr lang="he-IL" dirty="0" smtClean="0">
                <a:latin typeface="Times New Roman"/>
              </a:rPr>
              <a:t>׀׀</a:t>
            </a:r>
            <a:r>
              <a:rPr lang="en-US" dirty="0" smtClean="0"/>
              <a:t> </a:t>
            </a:r>
            <a:r>
              <a:rPr lang="en-US" dirty="0" smtClean="0"/>
              <a:t>nucleator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Char char="ü"/>
            </a:pPr>
            <a:r>
              <a:rPr lang="en-IN" dirty="0" smtClean="0"/>
              <a:t>The second group of </a:t>
            </a:r>
            <a:r>
              <a:rPr lang="en-IN" dirty="0" err="1" smtClean="0"/>
              <a:t>nucleators</a:t>
            </a:r>
            <a:r>
              <a:rPr lang="en-IN" dirty="0" smtClean="0"/>
              <a:t> identified, </a:t>
            </a:r>
            <a:r>
              <a:rPr lang="en-IN" dirty="0" err="1" smtClean="0"/>
              <a:t>formins</a:t>
            </a:r>
            <a:r>
              <a:rPr lang="en-IN" dirty="0" smtClean="0"/>
              <a:t>, catalyze the formation of </a:t>
            </a:r>
            <a:r>
              <a:rPr lang="en-IN" dirty="0" smtClean="0"/>
              <a:t>linear(</a:t>
            </a:r>
            <a:r>
              <a:rPr lang="en-IN" dirty="0" err="1" smtClean="0"/>
              <a:t>unbranched</a:t>
            </a:r>
            <a:r>
              <a:rPr lang="en-IN" dirty="0" smtClean="0"/>
              <a:t>) actin filaments </a:t>
            </a:r>
            <a:r>
              <a:rPr lang="en-IN" i="1" dirty="0" smtClean="0"/>
              <a:t>in vitro and assemble diverse actin structures, including </a:t>
            </a:r>
            <a:r>
              <a:rPr lang="en-IN" i="1" dirty="0" smtClean="0"/>
              <a:t>stress </a:t>
            </a:r>
            <a:r>
              <a:rPr lang="en-IN" dirty="0" err="1" smtClean="0"/>
              <a:t>fibers</a:t>
            </a:r>
            <a:r>
              <a:rPr lang="en-IN" dirty="0" smtClean="0"/>
              <a:t>, </a:t>
            </a:r>
            <a:r>
              <a:rPr lang="en-IN" dirty="0" err="1" smtClean="0"/>
              <a:t>cytokinetic</a:t>
            </a:r>
            <a:r>
              <a:rPr lang="en-IN" dirty="0" smtClean="0"/>
              <a:t> actin rings, and actin cables </a:t>
            </a:r>
            <a:r>
              <a:rPr lang="en-IN" i="1" dirty="0" smtClean="0"/>
              <a:t>in vivo </a:t>
            </a:r>
            <a:r>
              <a:rPr lang="en-IN" i="1" dirty="0" smtClean="0"/>
              <a:t>. </a:t>
            </a:r>
          </a:p>
          <a:p>
            <a:pPr marL="0" indent="0">
              <a:buFont typeface="Wingdings" pitchFamily="2" charset="2"/>
              <a:buChar char="ü"/>
            </a:pPr>
            <a:endParaRPr lang="en-IN" i="1" dirty="0" smtClean="0"/>
          </a:p>
          <a:p>
            <a:pPr marL="0" indent="0">
              <a:buFont typeface="Wingdings" pitchFamily="2" charset="2"/>
              <a:buChar char="ü"/>
            </a:pPr>
            <a:r>
              <a:rPr lang="en-IN" i="1" dirty="0" smtClean="0"/>
              <a:t>The </a:t>
            </a:r>
            <a:r>
              <a:rPr lang="en-IN" i="1" dirty="0" smtClean="0"/>
              <a:t>mechanism of actin </a:t>
            </a:r>
            <a:r>
              <a:rPr lang="en-IN" i="1" dirty="0" smtClean="0"/>
              <a:t>assembly </a:t>
            </a:r>
            <a:r>
              <a:rPr lang="en-IN" dirty="0" smtClean="0"/>
              <a:t>by </a:t>
            </a:r>
            <a:r>
              <a:rPr lang="en-IN" dirty="0" err="1" smtClean="0"/>
              <a:t>formins</a:t>
            </a:r>
            <a:r>
              <a:rPr lang="en-IN" dirty="0" smtClean="0"/>
              <a:t> involves high affinity binding of their </a:t>
            </a:r>
            <a:r>
              <a:rPr lang="en-IN" dirty="0" err="1" smtClean="0"/>
              <a:t>dimeric</a:t>
            </a:r>
            <a:r>
              <a:rPr lang="en-IN" dirty="0" smtClean="0"/>
              <a:t> donut-shaped FH2 domains to </a:t>
            </a:r>
            <a:r>
              <a:rPr lang="en-IN" dirty="0" smtClean="0"/>
              <a:t>the barbed </a:t>
            </a:r>
            <a:r>
              <a:rPr lang="en-IN" dirty="0" smtClean="0"/>
              <a:t>ends of actin filaments. </a:t>
            </a:r>
            <a:endParaRPr lang="en-IN" dirty="0" smtClean="0"/>
          </a:p>
          <a:p>
            <a:pPr marL="0" indent="0">
              <a:buFont typeface="Wingdings" pitchFamily="2" charset="2"/>
              <a:buChar char="ü"/>
            </a:pPr>
            <a:endParaRPr lang="en-IN" dirty="0" smtClean="0"/>
          </a:p>
          <a:p>
            <a:pPr marL="0" indent="0">
              <a:buFont typeface="Wingdings" pitchFamily="2" charset="2"/>
              <a:buChar char="ü"/>
            </a:pPr>
            <a:r>
              <a:rPr lang="en-IN" dirty="0" smtClean="0"/>
              <a:t>In </a:t>
            </a:r>
            <a:r>
              <a:rPr lang="en-IN" dirty="0" smtClean="0"/>
              <a:t>contrast to Arp2/3 complex, </a:t>
            </a:r>
            <a:r>
              <a:rPr lang="en-IN" dirty="0" smtClean="0"/>
              <a:t>which remains </a:t>
            </a:r>
            <a:r>
              <a:rPr lang="en-IN" dirty="0" smtClean="0"/>
              <a:t>associated with the pointed end of the filament it nucleates, the </a:t>
            </a:r>
            <a:r>
              <a:rPr lang="en-IN" dirty="0" err="1" smtClean="0"/>
              <a:t>formin</a:t>
            </a:r>
            <a:r>
              <a:rPr lang="en-IN" dirty="0" smtClean="0"/>
              <a:t> FH2 </a:t>
            </a:r>
            <a:r>
              <a:rPr lang="en-IN" dirty="0" smtClean="0"/>
              <a:t>domain remains </a:t>
            </a:r>
            <a:r>
              <a:rPr lang="en-IN" dirty="0" smtClean="0"/>
              <a:t>associated with the barbed </a:t>
            </a:r>
            <a:r>
              <a:rPr lang="en-IN" dirty="0" smtClean="0"/>
              <a:t>end. </a:t>
            </a:r>
            <a:r>
              <a:rPr lang="en-IN" dirty="0" smtClean="0"/>
              <a:t>After nucleation, the FH2 </a:t>
            </a:r>
            <a:r>
              <a:rPr lang="en-IN" dirty="0" smtClean="0"/>
              <a:t>moves </a:t>
            </a:r>
            <a:r>
              <a:rPr lang="en-IN" dirty="0" err="1" smtClean="0"/>
              <a:t>processively</a:t>
            </a:r>
            <a:r>
              <a:rPr lang="en-IN" dirty="0" smtClean="0"/>
              <a:t> </a:t>
            </a:r>
            <a:r>
              <a:rPr lang="en-IN" dirty="0" smtClean="0"/>
              <a:t>with the growing barbed end, allowing rapid insertion of new actin </a:t>
            </a:r>
            <a:r>
              <a:rPr lang="en-IN" dirty="0" smtClean="0"/>
              <a:t>subunits.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705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Actin Nucleation and Elongation</vt:lpstr>
      <vt:lpstr>Introduction </vt:lpstr>
      <vt:lpstr>Continue…</vt:lpstr>
      <vt:lpstr>Barbed and pointed end of actin filament</vt:lpstr>
      <vt:lpstr>Actin Nucleation</vt:lpstr>
      <vt:lpstr>Actin Nucleators properties</vt:lpstr>
      <vt:lpstr>Different class of nucleator</vt:lpstr>
      <vt:lpstr>class׀ nucleator</vt:lpstr>
      <vt:lpstr>class׀׀ nucleator</vt:lpstr>
      <vt:lpstr>Recently identified Nucleator</vt:lpstr>
      <vt:lpstr>Actin Elongation Factors</vt:lpstr>
      <vt:lpstr>Actin filament Elongation</vt:lpstr>
      <vt:lpstr>Thank 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Actin Nucleation and Elongation</dc:title>
  <dc:creator>User</dc:creator>
  <cp:lastModifiedBy>User</cp:lastModifiedBy>
  <cp:revision>6</cp:revision>
  <dcterms:created xsi:type="dcterms:W3CDTF">2006-08-16T00:00:00Z</dcterms:created>
  <dcterms:modified xsi:type="dcterms:W3CDTF">2020-07-11T06:35:13Z</dcterms:modified>
</cp:coreProperties>
</file>